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3"/>
  </p:notesMasterIdLst>
  <p:handoutMasterIdLst>
    <p:handoutMasterId r:id="rId14"/>
  </p:handoutMasterIdLst>
  <p:sldIdLst>
    <p:sldId id="273" r:id="rId4"/>
    <p:sldId id="256" r:id="rId5"/>
    <p:sldId id="266" r:id="rId6"/>
    <p:sldId id="267" r:id="rId7"/>
    <p:sldId id="268" r:id="rId8"/>
    <p:sldId id="269" r:id="rId9"/>
    <p:sldId id="270" r:id="rId10"/>
    <p:sldId id="274" r:id="rId11"/>
    <p:sldId id="272" r:id="rId12"/>
  </p:sldIdLst>
  <p:sldSz cx="10691813" cy="7559675"/>
  <p:notesSz cx="6797675" cy="9872663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889204369319873"/>
          <c:y val="0.14403076819526636"/>
          <c:w val="0.5273537610124317"/>
          <c:h val="0.818397890192887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Лист1!$C$2:$C$21</c:f>
              <c:strCache>
                <c:ptCount val="20"/>
                <c:pt idx="0">
                  <c:v>РФ по области Улытау</c:v>
                </c:pt>
                <c:pt idx="1">
                  <c:v>РФ по области Жетiсу</c:v>
                </c:pt>
                <c:pt idx="2">
                  <c:v>РФ по области Абай</c:v>
                </c:pt>
                <c:pt idx="3">
                  <c:v>СКО</c:v>
                </c:pt>
                <c:pt idx="4">
                  <c:v>Акмолинская область</c:v>
                </c:pt>
                <c:pt idx="5">
                  <c:v>Костанайская область</c:v>
                </c:pt>
                <c:pt idx="6">
                  <c:v>Алматинская область</c:v>
                </c:pt>
                <c:pt idx="7">
                  <c:v>Туркестанская область </c:v>
                </c:pt>
                <c:pt idx="8">
                  <c:v>ЗКО</c:v>
                </c:pt>
                <c:pt idx="9">
                  <c:v>Павлодарская область</c:v>
                </c:pt>
                <c:pt idx="10">
                  <c:v>ВКО</c:v>
                </c:pt>
                <c:pt idx="11">
                  <c:v>Карагандинская область</c:v>
                </c:pt>
                <c:pt idx="12">
                  <c:v>г.Шымкент</c:v>
                </c:pt>
                <c:pt idx="13">
                  <c:v>Атырауская область</c:v>
                </c:pt>
                <c:pt idx="14">
                  <c:v>Мангистауская область</c:v>
                </c:pt>
                <c:pt idx="15">
                  <c:v>г.Алматы</c:v>
                </c:pt>
                <c:pt idx="16">
                  <c:v>Кызылординская область</c:v>
                </c:pt>
                <c:pt idx="17">
                  <c:v>Жамбылская область</c:v>
                </c:pt>
                <c:pt idx="18">
                  <c:v>г.Астана</c:v>
                </c:pt>
                <c:pt idx="19">
                  <c:v>Актюбинская область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310</c:v>
                </c:pt>
                <c:pt idx="1">
                  <c:v>406</c:v>
                </c:pt>
                <c:pt idx="2">
                  <c:v>515</c:v>
                </c:pt>
                <c:pt idx="3">
                  <c:v>1789</c:v>
                </c:pt>
                <c:pt idx="4">
                  <c:v>1863</c:v>
                </c:pt>
                <c:pt idx="5">
                  <c:v>2649</c:v>
                </c:pt>
                <c:pt idx="6">
                  <c:v>2740</c:v>
                </c:pt>
                <c:pt idx="7">
                  <c:v>2952</c:v>
                </c:pt>
                <c:pt idx="8">
                  <c:v>2973</c:v>
                </c:pt>
                <c:pt idx="9">
                  <c:v>3014</c:v>
                </c:pt>
                <c:pt idx="10">
                  <c:v>3045</c:v>
                </c:pt>
                <c:pt idx="11">
                  <c:v>3098</c:v>
                </c:pt>
                <c:pt idx="12">
                  <c:v>3334</c:v>
                </c:pt>
                <c:pt idx="13">
                  <c:v>3346</c:v>
                </c:pt>
                <c:pt idx="14">
                  <c:v>3920</c:v>
                </c:pt>
                <c:pt idx="15">
                  <c:v>3987</c:v>
                </c:pt>
                <c:pt idx="16">
                  <c:v>4237</c:v>
                </c:pt>
                <c:pt idx="17">
                  <c:v>4428</c:v>
                </c:pt>
                <c:pt idx="18">
                  <c:v>4497</c:v>
                </c:pt>
                <c:pt idx="19">
                  <c:v>5839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7-4434-AB07-405B63047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9412495"/>
        <c:axId val="1"/>
      </c:barChart>
      <c:catAx>
        <c:axId val="130941249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941249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600" b="1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600" b="1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rPr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2020г.'!$B$28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2020г.'!$A$30:$A$48</c:f>
              <c:strCache>
                <c:ptCount val="19"/>
                <c:pt idx="0">
                  <c:v> Карагандинская область </c:v>
                </c:pt>
                <c:pt idx="1">
                  <c:v> СКО </c:v>
                </c:pt>
                <c:pt idx="2">
                  <c:v> Жамбылская область </c:v>
                </c:pt>
                <c:pt idx="3">
                  <c:v> г.Шымкент </c:v>
                </c:pt>
                <c:pt idx="4">
                  <c:v>РФ по области Улытау</c:v>
                </c:pt>
                <c:pt idx="5">
                  <c:v> ВКО </c:v>
                </c:pt>
                <c:pt idx="6">
                  <c:v> РФ по области Жетiсу </c:v>
                </c:pt>
                <c:pt idx="7">
                  <c:v> Павлодарская область </c:v>
                </c:pt>
                <c:pt idx="8">
                  <c:v> Костанайская область </c:v>
                </c:pt>
                <c:pt idx="9">
                  <c:v> Кызылординская область </c:v>
                </c:pt>
                <c:pt idx="10">
                  <c:v> Туркестанская область </c:v>
                </c:pt>
                <c:pt idx="11">
                  <c:v>Акмолинская область</c:v>
                </c:pt>
                <c:pt idx="12">
                  <c:v> Атырауская область </c:v>
                </c:pt>
                <c:pt idx="13">
                  <c:v> РФ по области Абай </c:v>
                </c:pt>
                <c:pt idx="14">
                  <c:v> ЗКО </c:v>
                </c:pt>
                <c:pt idx="15">
                  <c:v> Актюбинская область </c:v>
                </c:pt>
                <c:pt idx="16">
                  <c:v> г.Астана </c:v>
                </c:pt>
                <c:pt idx="17">
                  <c:v> г.Алматы </c:v>
                </c:pt>
                <c:pt idx="18">
                  <c:v> Алматинская область </c:v>
                </c:pt>
              </c:strCache>
            </c:strRef>
          </c:cat>
          <c:val>
            <c:numRef>
              <c:f>'Одобренные РФ 2020г.'!$B$30:$B$48</c:f>
              <c:numCache>
                <c:formatCode>_-* #\ ##0_р_._-;\-* #\ ##0_р_._-;_-* "-"??_р_._-;_-@_-</c:formatCode>
                <c:ptCount val="19"/>
                <c:pt idx="0">
                  <c:v>6.1276950000000001</c:v>
                </c:pt>
                <c:pt idx="1">
                  <c:v>15.778141</c:v>
                </c:pt>
                <c:pt idx="2">
                  <c:v>30.444099999999999</c:v>
                </c:pt>
                <c:pt idx="3">
                  <c:v>55</c:v>
                </c:pt>
                <c:pt idx="4">
                  <c:v>90.968000000000004</c:v>
                </c:pt>
                <c:pt idx="5">
                  <c:v>92.548500000000004</c:v>
                </c:pt>
                <c:pt idx="6">
                  <c:v>113.69419600000001</c:v>
                </c:pt>
                <c:pt idx="7">
                  <c:v>125.07049000000001</c:v>
                </c:pt>
                <c:pt idx="8">
                  <c:v>128.55000000000001</c:v>
                </c:pt>
                <c:pt idx="9">
                  <c:v>137.20500000000001</c:v>
                </c:pt>
                <c:pt idx="10">
                  <c:v>139.20035899999999</c:v>
                </c:pt>
                <c:pt idx="11">
                  <c:v>174.02187499999999</c:v>
                </c:pt>
                <c:pt idx="12">
                  <c:v>186.2</c:v>
                </c:pt>
                <c:pt idx="13">
                  <c:v>198.989588</c:v>
                </c:pt>
                <c:pt idx="14">
                  <c:v>224.36760000000001</c:v>
                </c:pt>
                <c:pt idx="15">
                  <c:v>341.65607199999999</c:v>
                </c:pt>
                <c:pt idx="16">
                  <c:v>544.38971500000002</c:v>
                </c:pt>
                <c:pt idx="17">
                  <c:v>617.41911645000005</c:v>
                </c:pt>
                <c:pt idx="18">
                  <c:v>702.57786750000002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6-406B-8CB5-1BBA9506B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7576671"/>
        <c:axId val="1"/>
      </c:barChart>
      <c:catAx>
        <c:axId val="1307576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30757667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b="1">
                <a:latin typeface="Century Gothic" panose="020B0502020202020204" pitchFamily="34" charset="0"/>
              </a:rPr>
              <a:t>По количеству одобренных ДГ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одобр.бву!$C$3:$C$12</c:f>
              <c:strCache>
                <c:ptCount val="10"/>
                <c:pt idx="0">
                  <c:v>АО "Bank RBK"</c:v>
                </c:pt>
                <c:pt idx="1">
                  <c:v>АО "ДБ «КАЗАХСТАН-ЗИРААТ ИНТЕРНЕШНЛ БАНК"</c:v>
                </c:pt>
                <c:pt idx="2">
                  <c:v>АО "Шинхан Банк Казахстан"</c:v>
                </c:pt>
                <c:pt idx="3">
                  <c:v>АО "Евразийский банк"</c:v>
                </c:pt>
                <c:pt idx="4">
                  <c:v>АО "ForteBank"</c:v>
                </c:pt>
                <c:pt idx="5">
                  <c:v>АО "Нурбанк"</c:v>
                </c:pt>
                <c:pt idx="6">
                  <c:v>First Heartland Jysan Bank</c:v>
                </c:pt>
                <c:pt idx="7">
                  <c:v>АО "Народный Банк Казахстана"</c:v>
                </c:pt>
                <c:pt idx="8">
                  <c:v>АО «Bereke Bank» (ранее ДБ АО «Сбербанк»)</c:v>
                </c:pt>
                <c:pt idx="9">
                  <c:v>АО "Банк ЦентрКредит"</c:v>
                </c:pt>
              </c:strCache>
            </c:strRef>
          </c:cat>
          <c:val>
            <c:numRef>
              <c:f>одобр.бву!$D$3:$D$12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9</c:v>
                </c:pt>
                <c:pt idx="8">
                  <c:v>9</c:v>
                </c:pt>
                <c:pt idx="9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1-4FB1-8974-92EAD16E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78022031"/>
        <c:axId val="1"/>
      </c:barChart>
      <c:catAx>
        <c:axId val="1878022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802203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8938227042106555"/>
          <c:y val="0.13389982692302793"/>
          <c:w val="0.580867898612065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одобр.бву!$C$28:$C$37</c:f>
              <c:strCache>
                <c:ptCount val="10"/>
                <c:pt idx="0">
                  <c:v>АО "ДБ «КАЗАХСТАН-ЗИРААТ ИНТЕРНЕШНЛ БАНК"</c:v>
                </c:pt>
                <c:pt idx="1">
                  <c:v>АО "Шинхан Банк Казахстан"</c:v>
                </c:pt>
                <c:pt idx="2">
                  <c:v>АО "Евразийский банк"</c:v>
                </c:pt>
                <c:pt idx="3">
                  <c:v>АО "ForteBank"</c:v>
                </c:pt>
                <c:pt idx="4">
                  <c:v>АО "Bank RBK"</c:v>
                </c:pt>
                <c:pt idx="5">
                  <c:v>АО "Нурбанк"</c:v>
                </c:pt>
                <c:pt idx="6">
                  <c:v>First Heartland Jysan Bank</c:v>
                </c:pt>
                <c:pt idx="7">
                  <c:v>АО "Народный Банк Казахстана"</c:v>
                </c:pt>
                <c:pt idx="8">
                  <c:v>АО «Bereke Bank» (ранее ДБ АО «Сбербанк»)</c:v>
                </c:pt>
                <c:pt idx="9">
                  <c:v>АО "Банк ЦентрКредит"</c:v>
                </c:pt>
              </c:strCache>
            </c:strRef>
          </c:cat>
          <c:val>
            <c:numRef>
              <c:f>одобр.бву!$D$28:$D$37</c:f>
              <c:numCache>
                <c:formatCode>_-* #\ ##0_р_._-;\-* #\ ##0_р_._-;_-* "-"??_р_._-;_-@_-</c:formatCode>
                <c:ptCount val="10"/>
                <c:pt idx="0">
                  <c:v>6.1276950000000001</c:v>
                </c:pt>
                <c:pt idx="1">
                  <c:v>40</c:v>
                </c:pt>
                <c:pt idx="2">
                  <c:v>71.564775999999995</c:v>
                </c:pt>
                <c:pt idx="3">
                  <c:v>88.568275</c:v>
                </c:pt>
                <c:pt idx="4">
                  <c:v>125</c:v>
                </c:pt>
                <c:pt idx="5">
                  <c:v>296.018055</c:v>
                </c:pt>
                <c:pt idx="6">
                  <c:v>441.19862999999998</c:v>
                </c:pt>
                <c:pt idx="7">
                  <c:v>546.27326700000003</c:v>
                </c:pt>
                <c:pt idx="8">
                  <c:v>1019.4502189999999</c:v>
                </c:pt>
                <c:pt idx="9">
                  <c:v>2144.96142745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1-4AB8-9200-7ED0B1826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8668527"/>
        <c:axId val="1"/>
      </c:barChart>
      <c:catAx>
        <c:axId val="1078668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07866852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374284075790307E-2"/>
          <c:y val="0.1177133204233811"/>
          <c:w val="0.92162571592420972"/>
          <c:h val="0.70166979379357286"/>
        </c:manualLayout>
      </c:layout>
      <c:pie3DChart>
        <c:varyColors val="1"/>
        <c:ser>
          <c:idx val="0"/>
          <c:order val="0"/>
          <c:tx>
            <c:strRef>
              <c:f>отрасли!$E$3</c:f>
              <c:strCache>
                <c:ptCount val="1"/>
                <c:pt idx="0">
                  <c:v> Доля, % 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BA-4C45-8D62-928CFA99DF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BA-4C45-8D62-928CFA99DF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BA-4C45-8D62-928CFA99DF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CBA-4C45-8D62-928CFA99DF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CBA-4C45-8D62-928CFA99DF7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CBA-4C45-8D62-928CFA99DF7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CBA-4C45-8D62-928CFA99DF7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CBA-4C45-8D62-928CFA99DF7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CBA-4C45-8D62-928CFA99DF7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CBA-4C45-8D62-928CFA99DF7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CBA-4C45-8D62-928CFA99DF7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2CBA-4C45-8D62-928CFA99DF7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2CBA-4C45-8D62-928CFA99DF7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2CBA-4C45-8D62-928CFA99DF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отрасли!$D$4:$D$17</c:f>
              <c:strCache>
                <c:ptCount val="14"/>
                <c:pt idx="0">
                  <c:v>A-Сельское, лесное и рыбное хозяйство</c:v>
                </c:pt>
                <c:pt idx="1">
                  <c:v>C-Обрабатывающая промышленность</c:v>
                </c:pt>
                <c:pt idx="2">
                  <c:v>E-Водоснабжение; сбор, обработка и удаление отходов, деятельность по ликвидации загрязнений</c:v>
                </c:pt>
                <c:pt idx="3">
                  <c:v>F-Строительство</c:v>
                </c:pt>
                <c:pt idx="4">
                  <c:v>G-Оптовая и розничная торговля; ремонт автомобилей и мотоциклов</c:v>
                </c:pt>
                <c:pt idx="5">
                  <c:v>H-Транспорт и складирование</c:v>
                </c:pt>
                <c:pt idx="6">
                  <c:v>I-Предоставление услуг по проживанию и питанию</c:v>
                </c:pt>
                <c:pt idx="7">
                  <c:v>J-Информация и связь</c:v>
                </c:pt>
                <c:pt idx="8">
                  <c:v>L-Операции с недвижимым имуществом</c:v>
                </c:pt>
                <c:pt idx="9">
                  <c:v>N-Деятельность в области административного и вспомогательного обслуживания</c:v>
                </c:pt>
                <c:pt idx="10">
                  <c:v>P-Образование</c:v>
                </c:pt>
                <c:pt idx="11">
                  <c:v>Q-Здравоохранение и социальное обслуживание населения</c:v>
                </c:pt>
                <c:pt idx="12">
                  <c:v>R-Искусство, развлечения и отдых</c:v>
                </c:pt>
                <c:pt idx="13">
                  <c:v>S-Предоставление прочих видов услуг</c:v>
                </c:pt>
              </c:strCache>
            </c:strRef>
          </c:cat>
          <c:val>
            <c:numRef>
              <c:f>отрасли!$E$4:$E$17</c:f>
              <c:numCache>
                <c:formatCode>0%</c:formatCode>
                <c:ptCount val="14"/>
                <c:pt idx="0">
                  <c:v>4.3062200956937802E-2</c:v>
                </c:pt>
                <c:pt idx="1">
                  <c:v>0.25358851674641147</c:v>
                </c:pt>
                <c:pt idx="2">
                  <c:v>9.5693779904306216E-3</c:v>
                </c:pt>
                <c:pt idx="3">
                  <c:v>9.5693779904306216E-3</c:v>
                </c:pt>
                <c:pt idx="4">
                  <c:v>0.16267942583732056</c:v>
                </c:pt>
                <c:pt idx="5">
                  <c:v>0.28229665071770332</c:v>
                </c:pt>
                <c:pt idx="6">
                  <c:v>2.3923444976076555E-2</c:v>
                </c:pt>
                <c:pt idx="7">
                  <c:v>4.7846889952153108E-3</c:v>
                </c:pt>
                <c:pt idx="8">
                  <c:v>9.5693779904306216E-3</c:v>
                </c:pt>
                <c:pt idx="9">
                  <c:v>1.4354066985645933E-2</c:v>
                </c:pt>
                <c:pt idx="10">
                  <c:v>7.1770334928229665E-2</c:v>
                </c:pt>
                <c:pt idx="11">
                  <c:v>5.7416267942583733E-2</c:v>
                </c:pt>
                <c:pt idx="12">
                  <c:v>2.8708133971291867E-2</c:v>
                </c:pt>
                <c:pt idx="13">
                  <c:v>2.8708133971291867E-2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CBA-4C45-8D62-928CFA99D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145623265133727E-2"/>
          <c:y val="2.9281039723938095E-2"/>
          <c:w val="0.27775349705588054"/>
          <c:h val="0.956628900904966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sz="1600">
                <a:latin typeface="Century Gothic" panose="020B0502020202020204" pitchFamily="34" charset="0"/>
              </a:rPr>
              <a:t>По сумме подписанных ДГ, млрд. тенге</a:t>
            </a:r>
          </a:p>
        </c:rich>
      </c:tx>
      <c:layout>
        <c:manualLayout>
          <c:xMode val="edge"/>
          <c:yMode val="edge"/>
          <c:x val="0.1820918195281455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361643460606667"/>
          <c:y val="0.12334669103862017"/>
          <c:w val="0.57208753265701084"/>
          <c:h val="0.824628327709036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Лист2!$K$2:$K$21</c:f>
              <c:strCache>
                <c:ptCount val="20"/>
                <c:pt idx="0">
                  <c:v>РФ по области Улытау</c:v>
                </c:pt>
                <c:pt idx="1">
                  <c:v>РФ по области Жетiсу</c:v>
                </c:pt>
                <c:pt idx="2">
                  <c:v>РФ по области Абай</c:v>
                </c:pt>
                <c:pt idx="3">
                  <c:v>Туркестанская область </c:v>
                </c:pt>
                <c:pt idx="4">
                  <c:v>Акмолинская область</c:v>
                </c:pt>
                <c:pt idx="5">
                  <c:v>СКО</c:v>
                </c:pt>
                <c:pt idx="6">
                  <c:v>г.Шымкент</c:v>
                </c:pt>
                <c:pt idx="7">
                  <c:v>ЗКО</c:v>
                </c:pt>
                <c:pt idx="8">
                  <c:v>Костанайская область</c:v>
                </c:pt>
                <c:pt idx="9">
                  <c:v>Кызылординская область</c:v>
                </c:pt>
                <c:pt idx="10">
                  <c:v>Атырауская область</c:v>
                </c:pt>
                <c:pt idx="11">
                  <c:v>ВКО</c:v>
                </c:pt>
                <c:pt idx="12">
                  <c:v>Карагандинская область</c:v>
                </c:pt>
                <c:pt idx="13">
                  <c:v>Жамбылская область</c:v>
                </c:pt>
                <c:pt idx="14">
                  <c:v>Алматинская область</c:v>
                </c:pt>
                <c:pt idx="15">
                  <c:v>Мангистауская область</c:v>
                </c:pt>
                <c:pt idx="16">
                  <c:v>Павлодарская область</c:v>
                </c:pt>
                <c:pt idx="17">
                  <c:v>г.Алматы</c:v>
                </c:pt>
                <c:pt idx="18">
                  <c:v>Актюбинская область</c:v>
                </c:pt>
                <c:pt idx="19">
                  <c:v>г.Астана</c:v>
                </c:pt>
              </c:strCache>
            </c:strRef>
          </c:cat>
          <c:val>
            <c:numRef>
              <c:f>Лист2!$L$2:$L$21</c:f>
              <c:numCache>
                <c:formatCode>_-* #\ ##0.0_р_._-;\-* #\ ##0.0_р_._-;_-* "-"??_р_._-;_-@_-</c:formatCode>
                <c:ptCount val="20"/>
                <c:pt idx="0">
                  <c:v>4.9224264675000002</c:v>
                </c:pt>
                <c:pt idx="1">
                  <c:v>7.4371391446900006</c:v>
                </c:pt>
                <c:pt idx="2">
                  <c:v>7.4456469941900005</c:v>
                </c:pt>
                <c:pt idx="3">
                  <c:v>24.363788489919997</c:v>
                </c:pt>
                <c:pt idx="4">
                  <c:v>26.369577094830003</c:v>
                </c:pt>
                <c:pt idx="5">
                  <c:v>28.61370098183</c:v>
                </c:pt>
                <c:pt idx="6">
                  <c:v>28.866647664679999</c:v>
                </c:pt>
                <c:pt idx="7">
                  <c:v>31.96463530806</c:v>
                </c:pt>
                <c:pt idx="8">
                  <c:v>32.75503586816</c:v>
                </c:pt>
                <c:pt idx="9">
                  <c:v>35.74353533643</c:v>
                </c:pt>
                <c:pt idx="10">
                  <c:v>36.198419592779999</c:v>
                </c:pt>
                <c:pt idx="11">
                  <c:v>37.461935663990005</c:v>
                </c:pt>
                <c:pt idx="12">
                  <c:v>38.468140755880007</c:v>
                </c:pt>
                <c:pt idx="13">
                  <c:v>39.620681434659993</c:v>
                </c:pt>
                <c:pt idx="14">
                  <c:v>39.858061325090006</c:v>
                </c:pt>
                <c:pt idx="15">
                  <c:v>41.448899508550006</c:v>
                </c:pt>
                <c:pt idx="16">
                  <c:v>45.284205365190004</c:v>
                </c:pt>
                <c:pt idx="17">
                  <c:v>60.16600952372</c:v>
                </c:pt>
                <c:pt idx="18">
                  <c:v>61.581339965669997</c:v>
                </c:pt>
                <c:pt idx="19">
                  <c:v>68.251503167440006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500-AE60-895DF6EAB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9409135"/>
        <c:axId val="1"/>
      </c:barChart>
      <c:catAx>
        <c:axId val="130940913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309409135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4085159745975638"/>
          <c:y val="0.10131310371786927"/>
          <c:w val="0.45267519967592235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Лист3!$A$2:$A$28</c:f>
              <c:strCache>
                <c:ptCount val="27"/>
                <c:pt idx="0">
                  <c:v>ТОО Center Leasing</c:v>
                </c:pt>
                <c:pt idx="1">
                  <c:v>КАЗАХСТАН-ЗИРААТ ИНТЕРНЕШНЛ БАНК</c:v>
                </c:pt>
                <c:pt idx="2">
                  <c:v>Исламский Банк AlHilal</c:v>
                </c:pt>
                <c:pt idx="3">
                  <c:v>АО «Tengri Bank»</c:v>
                </c:pt>
                <c:pt idx="4">
                  <c:v>АО "Казинвестбанк"</c:v>
                </c:pt>
                <c:pt idx="5">
                  <c:v>АО "Эксимбанк"</c:v>
                </c:pt>
                <c:pt idx="6">
                  <c:v>МФО РИЦ Кызылорда</c:v>
                </c:pt>
                <c:pt idx="7">
                  <c:v>АО "Qazaq Banki"</c:v>
                </c:pt>
                <c:pt idx="8">
                  <c:v>АО " Банк Астана-Финанс"</c:v>
                </c:pt>
                <c:pt idx="9">
                  <c:v>АО "Capital Bank Kazakhstan"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АО "AsiaCredit Bank</c:v>
                </c:pt>
                <c:pt idx="13">
                  <c:v>АО "Казкоммерцбанк"</c:v>
                </c:pt>
                <c:pt idx="14">
                  <c:v>АО "Банк Kassa Nova"</c:v>
                </c:pt>
                <c:pt idx="15">
                  <c:v>АО "Bank RBK"</c:v>
                </c:pt>
                <c:pt idx="16">
                  <c:v>ДБ АО "Банк ВТБ Казахстан"</c:v>
                </c:pt>
                <c:pt idx="17">
                  <c:v>АО "Банк Фридом Финанс Казахстан"</c:v>
                </c:pt>
                <c:pt idx="18">
                  <c:v>АО "АТФБанк"</c:v>
                </c:pt>
                <c:pt idx="19">
                  <c:v>АО "Нурбанк"</c:v>
                </c:pt>
                <c:pt idx="20">
                  <c:v>АО ДБ "Альфа Банк"</c:v>
                </c:pt>
                <c:pt idx="21">
                  <c:v>АО "Евразийский 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Лист3!$B$2:$B$27</c:f>
              <c:numCache>
                <c:formatCode>_-* #\ ##0_р_._-;\-* #\ ##0_р_._-;_-* "-"??_р_._-;_-@_-</c:formatCode>
                <c:ptCount val="26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27</c:v>
                </c:pt>
                <c:pt idx="8">
                  <c:v>34</c:v>
                </c:pt>
                <c:pt idx="9">
                  <c:v>39</c:v>
                </c:pt>
                <c:pt idx="10">
                  <c:v>53</c:v>
                </c:pt>
                <c:pt idx="11">
                  <c:v>75</c:v>
                </c:pt>
                <c:pt idx="12">
                  <c:v>82</c:v>
                </c:pt>
                <c:pt idx="13">
                  <c:v>117</c:v>
                </c:pt>
                <c:pt idx="14">
                  <c:v>196</c:v>
                </c:pt>
                <c:pt idx="15">
                  <c:v>216</c:v>
                </c:pt>
                <c:pt idx="16">
                  <c:v>416</c:v>
                </c:pt>
                <c:pt idx="17">
                  <c:v>457</c:v>
                </c:pt>
                <c:pt idx="18">
                  <c:v>492</c:v>
                </c:pt>
                <c:pt idx="19">
                  <c:v>1022</c:v>
                </c:pt>
                <c:pt idx="20">
                  <c:v>1102</c:v>
                </c:pt>
                <c:pt idx="21">
                  <c:v>1211</c:v>
                </c:pt>
                <c:pt idx="22">
                  <c:v>2067</c:v>
                </c:pt>
                <c:pt idx="23">
                  <c:v>2891</c:v>
                </c:pt>
                <c:pt idx="24">
                  <c:v>8529</c:v>
                </c:pt>
                <c:pt idx="25">
                  <c:v>18903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8-4066-ABDD-A65C7CEAF80D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Лист3!$A$2:$A$28</c:f>
              <c:strCache>
                <c:ptCount val="27"/>
                <c:pt idx="0">
                  <c:v>ТОО Center Leasing</c:v>
                </c:pt>
                <c:pt idx="1">
                  <c:v>КАЗАХСТАН-ЗИРААТ ИНТЕРНЕШНЛ БАНК</c:v>
                </c:pt>
                <c:pt idx="2">
                  <c:v>Исламский Банк AlHilal</c:v>
                </c:pt>
                <c:pt idx="3">
                  <c:v>АО «Tengri Bank»</c:v>
                </c:pt>
                <c:pt idx="4">
                  <c:v>АО "Казинвестбанк"</c:v>
                </c:pt>
                <c:pt idx="5">
                  <c:v>АО "Эксимбанк"</c:v>
                </c:pt>
                <c:pt idx="6">
                  <c:v>МФО РИЦ Кызылорда</c:v>
                </c:pt>
                <c:pt idx="7">
                  <c:v>АО "Qazaq Banki"</c:v>
                </c:pt>
                <c:pt idx="8">
                  <c:v>АО " Банк Астана-Финанс"</c:v>
                </c:pt>
                <c:pt idx="9">
                  <c:v>АО "Capital Bank Kazakhstan"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АО "AsiaCredit Bank</c:v>
                </c:pt>
                <c:pt idx="13">
                  <c:v>АО "Казкоммерцбанк"</c:v>
                </c:pt>
                <c:pt idx="14">
                  <c:v>АО "Банк Kassa Nova"</c:v>
                </c:pt>
                <c:pt idx="15">
                  <c:v>АО "Bank RBK"</c:v>
                </c:pt>
                <c:pt idx="16">
                  <c:v>ДБ АО "Банк ВТБ Казахстан"</c:v>
                </c:pt>
                <c:pt idx="17">
                  <c:v>АО "Банк Фридом Финанс Казахстан"</c:v>
                </c:pt>
                <c:pt idx="18">
                  <c:v>АО "АТФБанк"</c:v>
                </c:pt>
                <c:pt idx="19">
                  <c:v>АО "Нурбанк"</c:v>
                </c:pt>
                <c:pt idx="20">
                  <c:v>АО ДБ "Альфа Банк"</c:v>
                </c:pt>
                <c:pt idx="21">
                  <c:v>АО "Евразийский 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Лист3!$B$2:$B$28</c:f>
              <c:numCache>
                <c:formatCode>_-* #\ ##0_р_._-;\-* #\ ##0_р_._-;_-* "-"??_р_._-;_-@_-</c:formatCode>
                <c:ptCount val="27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27</c:v>
                </c:pt>
                <c:pt idx="8">
                  <c:v>34</c:v>
                </c:pt>
                <c:pt idx="9">
                  <c:v>39</c:v>
                </c:pt>
                <c:pt idx="10">
                  <c:v>53</c:v>
                </c:pt>
                <c:pt idx="11">
                  <c:v>75</c:v>
                </c:pt>
                <c:pt idx="12">
                  <c:v>82</c:v>
                </c:pt>
                <c:pt idx="13">
                  <c:v>117</c:v>
                </c:pt>
                <c:pt idx="14">
                  <c:v>196</c:v>
                </c:pt>
                <c:pt idx="15">
                  <c:v>216</c:v>
                </c:pt>
                <c:pt idx="16">
                  <c:v>416</c:v>
                </c:pt>
                <c:pt idx="17">
                  <c:v>457</c:v>
                </c:pt>
                <c:pt idx="18">
                  <c:v>492</c:v>
                </c:pt>
                <c:pt idx="19">
                  <c:v>1022</c:v>
                </c:pt>
                <c:pt idx="20">
                  <c:v>1102</c:v>
                </c:pt>
                <c:pt idx="21">
                  <c:v>1211</c:v>
                </c:pt>
                <c:pt idx="22">
                  <c:v>2067</c:v>
                </c:pt>
                <c:pt idx="23">
                  <c:v>2891</c:v>
                </c:pt>
                <c:pt idx="24">
                  <c:v>8529</c:v>
                </c:pt>
                <c:pt idx="25">
                  <c:v>18903</c:v>
                </c:pt>
                <c:pt idx="26">
                  <c:v>20961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D8-4066-ABDD-A65C7CEAF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9411535"/>
        <c:axId val="1"/>
      </c:barChart>
      <c:catAx>
        <c:axId val="130941153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30941153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3463949237919458"/>
          <c:y val="0.10730178102533532"/>
          <c:w val="0.49756349822408263"/>
          <c:h val="0.8529578319596252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EA-43BD-A077-B25923071241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Лист3!$A$31:$A$57</c:f>
              <c:strCache>
                <c:ptCount val="27"/>
                <c:pt idx="0">
                  <c:v>КАЗАХСТАН-ЗИРААТ ИНТЕРНЕШНЛ БАНК</c:v>
                </c:pt>
                <c:pt idx="1">
                  <c:v>АО "Эксимбанк"</c:v>
                </c:pt>
                <c:pt idx="2">
                  <c:v>МФО РИЦ Кызылорда</c:v>
                </c:pt>
                <c:pt idx="3">
                  <c:v>ТОО Center Leasing</c:v>
                </c:pt>
                <c:pt idx="4">
                  <c:v>АО «Tengri Bank»</c:v>
                </c:pt>
                <c:pt idx="5">
                  <c:v>АО " Банк Астана-Финанс"</c:v>
                </c:pt>
                <c:pt idx="6">
                  <c:v>АО "Казинвестбанк"</c:v>
                </c:pt>
                <c:pt idx="7">
                  <c:v>АО "Capital Bank Kazakhstan"</c:v>
                </c:pt>
                <c:pt idx="8">
                  <c:v>АО "Qazaq Banki"</c:v>
                </c:pt>
                <c:pt idx="9">
                  <c:v>АО "AsiaCredit Bank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Исламский Банк AlHilal</c:v>
                </c:pt>
                <c:pt idx="13">
                  <c:v>АО "Банк Kassa Nova"</c:v>
                </c:pt>
                <c:pt idx="14">
                  <c:v>АО "Казкоммерцбанк"</c:v>
                </c:pt>
                <c:pt idx="15">
                  <c:v>АО "Банк Фридом Финанс Казахстан"</c:v>
                </c:pt>
                <c:pt idx="16">
                  <c:v>ДБ АО "Банк ВТБ Казахстан"</c:v>
                </c:pt>
                <c:pt idx="17">
                  <c:v>АО "АТФБанк"</c:v>
                </c:pt>
                <c:pt idx="18">
                  <c:v>АО "Bank RBK"</c:v>
                </c:pt>
                <c:pt idx="19">
                  <c:v>АО ДБ "Альфа Банк"</c:v>
                </c:pt>
                <c:pt idx="20">
                  <c:v>АО "Евразийский банк"</c:v>
                </c:pt>
                <c:pt idx="21">
                  <c:v>АО "Нурбанк"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Лист3!$B$31:$B$57</c:f>
              <c:numCache>
                <c:formatCode>_-* #\ ##0.0_р_._-;\-* #\ ##0.0_р_._-;_-* "-"??_р_._-;_-@_-</c:formatCode>
                <c:ptCount val="27"/>
                <c:pt idx="0">
                  <c:v>9.3660570999999998E-2</c:v>
                </c:pt>
                <c:pt idx="1">
                  <c:v>0.14294999999999999</c:v>
                </c:pt>
                <c:pt idx="2">
                  <c:v>0.14535000000000001</c:v>
                </c:pt>
                <c:pt idx="3">
                  <c:v>0.245</c:v>
                </c:pt>
                <c:pt idx="4">
                  <c:v>0.26639878</c:v>
                </c:pt>
                <c:pt idx="5" formatCode="_-* #\ ##0.00_р_._-;\-* #\ ##0.00_р_._-;_-* &quot;-&quot;??_р_._-;_-@_-">
                  <c:v>0.317592335</c:v>
                </c:pt>
                <c:pt idx="6">
                  <c:v>0.36161015000000002</c:v>
                </c:pt>
                <c:pt idx="7">
                  <c:v>0.50544466600000004</c:v>
                </c:pt>
                <c:pt idx="8">
                  <c:v>0.85046500000000003</c:v>
                </c:pt>
                <c:pt idx="9">
                  <c:v>0.88888928</c:v>
                </c:pt>
                <c:pt idx="10">
                  <c:v>0.90085990199999999</c:v>
                </c:pt>
                <c:pt idx="11">
                  <c:v>1.098040583</c:v>
                </c:pt>
                <c:pt idx="12">
                  <c:v>1.3294649999999999</c:v>
                </c:pt>
                <c:pt idx="13">
                  <c:v>2.2548577339999998</c:v>
                </c:pt>
                <c:pt idx="14">
                  <c:v>4.0745750809999999</c:v>
                </c:pt>
                <c:pt idx="15">
                  <c:v>5.4553491300000001</c:v>
                </c:pt>
                <c:pt idx="16">
                  <c:v>6.4644956558999995</c:v>
                </c:pt>
                <c:pt idx="17">
                  <c:v>7.6675927003800002</c:v>
                </c:pt>
                <c:pt idx="18">
                  <c:v>10.459449146180001</c:v>
                </c:pt>
                <c:pt idx="19">
                  <c:v>17.587575319140001</c:v>
                </c:pt>
                <c:pt idx="20">
                  <c:v>18.515060725489999</c:v>
                </c:pt>
                <c:pt idx="21">
                  <c:v>23.271946884470001</c:v>
                </c:pt>
                <c:pt idx="22">
                  <c:v>41.173388246529996</c:v>
                </c:pt>
                <c:pt idx="23">
                  <c:v>66.435740117500004</c:v>
                </c:pt>
                <c:pt idx="24">
                  <c:v>98.663549854440006</c:v>
                </c:pt>
                <c:pt idx="25" formatCode="_-* #\ ##0_р_._-;\-* #\ ##0_р_._-;_-* &quot;-&quot;??_р_._-;_-@_-">
                  <c:v>187.62706640992999</c:v>
                </c:pt>
                <c:pt idx="26">
                  <c:v>200.02495638129994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A-43BD-A077-B25923071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9406255"/>
        <c:axId val="1"/>
      </c:barChart>
      <c:catAx>
        <c:axId val="130940625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30940625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5473396932024104"/>
          <c:y val="0.11789001044595622"/>
          <c:w val="0.57907209043785524"/>
          <c:h val="0.8450731778545728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Лист4!$A$3:$A$22</c:f>
              <c:strCache>
                <c:ptCount val="20"/>
                <c:pt idx="0">
                  <c:v>Карагандинская область</c:v>
                </c:pt>
                <c:pt idx="1">
                  <c:v>РФ по области Улытау</c:v>
                </c:pt>
                <c:pt idx="2">
                  <c:v>СКО</c:v>
                </c:pt>
                <c:pt idx="3">
                  <c:v>РФ по области Абай</c:v>
                </c:pt>
                <c:pt idx="4">
                  <c:v>ВКО</c:v>
                </c:pt>
                <c:pt idx="5">
                  <c:v>ЗКО</c:v>
                </c:pt>
                <c:pt idx="6">
                  <c:v>Мангистауская область</c:v>
                </c:pt>
                <c:pt idx="7">
                  <c:v>РФ по области Жетiсу</c:v>
                </c:pt>
                <c:pt idx="8">
                  <c:v>Акмолинская область</c:v>
                </c:pt>
                <c:pt idx="9">
                  <c:v>Атырауская область</c:v>
                </c:pt>
                <c:pt idx="10">
                  <c:v>Жамбылская область</c:v>
                </c:pt>
                <c:pt idx="11">
                  <c:v>Туркестанская область </c:v>
                </c:pt>
                <c:pt idx="12">
                  <c:v>г.Алматы</c:v>
                </c:pt>
                <c:pt idx="13">
                  <c:v>Алматинская область</c:v>
                </c:pt>
                <c:pt idx="14">
                  <c:v>Кызылординская область</c:v>
                </c:pt>
                <c:pt idx="15">
                  <c:v>г.Шымкент</c:v>
                </c:pt>
                <c:pt idx="16">
                  <c:v>Костанайская область</c:v>
                </c:pt>
                <c:pt idx="17">
                  <c:v>Павлодарская область</c:v>
                </c:pt>
                <c:pt idx="18">
                  <c:v>г.Астана</c:v>
                </c:pt>
                <c:pt idx="19">
                  <c:v>Актюбинская область</c:v>
                </c:pt>
              </c:strCache>
            </c:strRef>
          </c:cat>
          <c:val>
            <c:numRef>
              <c:f>Лист4!$B$3:$B$22</c:f>
              <c:numCache>
                <c:formatCode>General</c:formatCode>
                <c:ptCount val="20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  <c:pt idx="10">
                  <c:v>10</c:v>
                </c:pt>
                <c:pt idx="11">
                  <c:v>10</c:v>
                </c:pt>
                <c:pt idx="12">
                  <c:v>12</c:v>
                </c:pt>
                <c:pt idx="13">
                  <c:v>13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17</c:v>
                </c:pt>
                <c:pt idx="18">
                  <c:v>26</c:v>
                </c:pt>
                <c:pt idx="1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2-4743-9F74-7A90AAEFD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301039"/>
        <c:axId val="1"/>
      </c:barChart>
      <c:catAx>
        <c:axId val="131030103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030103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906328703952159"/>
          <c:y val="0.13050449599901284"/>
          <c:w val="0.49845640218843473"/>
          <c:h val="0.835388708659933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74B-43C1-A75D-F5E4BD39125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Лист4!$A$27:$A$46</c:f>
              <c:strCache>
                <c:ptCount val="20"/>
                <c:pt idx="0">
                  <c:v>РФ по области Улытау</c:v>
                </c:pt>
                <c:pt idx="1">
                  <c:v>РФ по области Абай</c:v>
                </c:pt>
                <c:pt idx="2">
                  <c:v>Мангистауская область</c:v>
                </c:pt>
                <c:pt idx="3">
                  <c:v>СКО</c:v>
                </c:pt>
                <c:pt idx="4">
                  <c:v>ЗКО</c:v>
                </c:pt>
                <c:pt idx="5">
                  <c:v>Жамбылская область</c:v>
                </c:pt>
                <c:pt idx="6">
                  <c:v>Атырауская область</c:v>
                </c:pt>
                <c:pt idx="7">
                  <c:v>Карагандинская область</c:v>
                </c:pt>
                <c:pt idx="8">
                  <c:v>Акмолинская область</c:v>
                </c:pt>
                <c:pt idx="9">
                  <c:v>РФ по области Жетiсу</c:v>
                </c:pt>
                <c:pt idx="10">
                  <c:v>Кызылординская область</c:v>
                </c:pt>
                <c:pt idx="11">
                  <c:v>Костанайская область</c:v>
                </c:pt>
                <c:pt idx="12">
                  <c:v>Туркестанская область </c:v>
                </c:pt>
                <c:pt idx="13">
                  <c:v>ВКО</c:v>
                </c:pt>
                <c:pt idx="14">
                  <c:v>г.Шымкент</c:v>
                </c:pt>
                <c:pt idx="15">
                  <c:v>Актюбинская область</c:v>
                </c:pt>
                <c:pt idx="16">
                  <c:v>Алматинская область</c:v>
                </c:pt>
                <c:pt idx="17">
                  <c:v>г.Астана</c:v>
                </c:pt>
                <c:pt idx="18">
                  <c:v>Павлодарская область</c:v>
                </c:pt>
                <c:pt idx="19">
                  <c:v>г.Алматы</c:v>
                </c:pt>
              </c:strCache>
            </c:strRef>
          </c:cat>
          <c:val>
            <c:numRef>
              <c:f>Лист4!$B$27:$B$46</c:f>
              <c:numCache>
                <c:formatCode>_-* #\ ##0.0_р_._-;\-* #\ ##0.0_р_._-;_-* "-"??_р_._-;_-@_-</c:formatCode>
                <c:ptCount val="20"/>
                <c:pt idx="0">
                  <c:v>2.3741675E-2</c:v>
                </c:pt>
                <c:pt idx="1">
                  <c:v>3.6903935999999998E-2</c:v>
                </c:pt>
                <c:pt idx="2">
                  <c:v>4.0738183799999994E-2</c:v>
                </c:pt>
                <c:pt idx="3">
                  <c:v>6.8305976000000004E-2</c:v>
                </c:pt>
                <c:pt idx="4">
                  <c:v>9.0245123999999996E-2</c:v>
                </c:pt>
                <c:pt idx="5">
                  <c:v>0.12905621967</c:v>
                </c:pt>
                <c:pt idx="6">
                  <c:v>0.15479999999999999</c:v>
                </c:pt>
                <c:pt idx="7">
                  <c:v>0.15596021400000001</c:v>
                </c:pt>
                <c:pt idx="8">
                  <c:v>0.195235773</c:v>
                </c:pt>
                <c:pt idx="9">
                  <c:v>0.21448728402</c:v>
                </c:pt>
                <c:pt idx="10">
                  <c:v>0.22704982300000001</c:v>
                </c:pt>
                <c:pt idx="11">
                  <c:v>0.23122579200000001</c:v>
                </c:pt>
                <c:pt idx="12">
                  <c:v>0.31989055167000002</c:v>
                </c:pt>
                <c:pt idx="13">
                  <c:v>0.33657847400000002</c:v>
                </c:pt>
                <c:pt idx="14">
                  <c:v>0.376737659</c:v>
                </c:pt>
                <c:pt idx="15">
                  <c:v>0.48899277600000002</c:v>
                </c:pt>
                <c:pt idx="16">
                  <c:v>0.59650091500000002</c:v>
                </c:pt>
                <c:pt idx="17">
                  <c:v>1.0134349929400002</c:v>
                </c:pt>
                <c:pt idx="18">
                  <c:v>1.0966674080000001</c:v>
                </c:pt>
                <c:pt idx="19">
                  <c:v>1.21729252575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4B-43C1-A75D-F5E4BD391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301519"/>
        <c:axId val="1"/>
      </c:barChart>
      <c:catAx>
        <c:axId val="131030151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31030151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sz="1600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8587280436099334"/>
          <c:y val="0.10643709385019227"/>
          <c:w val="0.48189276340457443"/>
          <c:h val="0.86199622962373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Лист5.!$B$3:$B$9</c:f>
              <c:strCache>
                <c:ptCount val="7"/>
                <c:pt idx="0">
                  <c:v>АО "Нурбанк"</c:v>
                </c:pt>
                <c:pt idx="1">
                  <c:v>АО "Евразийский банк"</c:v>
                </c:pt>
                <c:pt idx="2">
                  <c:v>АО "First Heartland Jusan Bank"</c:v>
                </c:pt>
                <c:pt idx="3">
                  <c:v>АО "Народный Банк Казахстана"</c:v>
                </c:pt>
                <c:pt idx="4">
                  <c:v>АО "ForteBank"</c:v>
                </c:pt>
                <c:pt idx="5">
                  <c:v>АО «Bereke Bank» (ранее ДБ АО «Сбербанк»)</c:v>
                </c:pt>
                <c:pt idx="6">
                  <c:v>АО "Банк ЦентрКредит"</c:v>
                </c:pt>
              </c:strCache>
            </c:strRef>
          </c:cat>
          <c:val>
            <c:numRef>
              <c:f>Лист5.!$C$3:$C$9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11</c:v>
                </c:pt>
                <c:pt idx="4">
                  <c:v>14</c:v>
                </c:pt>
                <c:pt idx="5">
                  <c:v>15</c:v>
                </c:pt>
                <c:pt idx="6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0-48A6-99A0-1D57BCAE0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0296719"/>
        <c:axId val="1"/>
      </c:barChart>
      <c:catAx>
        <c:axId val="13102967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029671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>
                <a:latin typeface="Century Gothic" panose="020B0502020202020204" pitchFamily="34" charset="0"/>
              </a:rPr>
              <a:t>По сумме подписанных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Лист5.!$M$2</c:f>
              <c:strCache>
                <c:ptCount val="1"/>
                <c:pt idx="0">
                  <c:v>Общая сумма гарантий, 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Лист5.!$L$3:$L$9</c:f>
              <c:strCache>
                <c:ptCount val="7"/>
                <c:pt idx="0">
                  <c:v>АО "Нурбанк"</c:v>
                </c:pt>
                <c:pt idx="1">
                  <c:v>АО "Евразийский банк"</c:v>
                </c:pt>
                <c:pt idx="2">
                  <c:v>АО "First Heartland Jusan Bank"</c:v>
                </c:pt>
                <c:pt idx="3">
                  <c:v>АО "Народный Банк Казахстана"</c:v>
                </c:pt>
                <c:pt idx="4">
                  <c:v>АО "ForteBank"</c:v>
                </c:pt>
                <c:pt idx="5">
                  <c:v>АО «Bereke Bank» (ранее ДБ АО «Сбербанк»)</c:v>
                </c:pt>
                <c:pt idx="6">
                  <c:v>АО "Банк ЦентрКредит"</c:v>
                </c:pt>
              </c:strCache>
            </c:strRef>
          </c:cat>
          <c:val>
            <c:numRef>
              <c:f>Лист5.!$M$3:$M$9</c:f>
              <c:numCache>
                <c:formatCode>_-* #\ ##0.0_р_._-;\-* #\ ##0.0_р_._-;_-* "-"??_р_._-;_-@_-</c:formatCode>
                <c:ptCount val="7"/>
                <c:pt idx="0" formatCode="_-* #\ ##0_р_._-;\-* #\ ##0_р_._-;_-* &quot;-&quot;??_р_._-;_-@_-">
                  <c:v>25.345099999999999</c:v>
                </c:pt>
                <c:pt idx="1">
                  <c:v>75.802800000000005</c:v>
                </c:pt>
                <c:pt idx="2">
                  <c:v>125.003044</c:v>
                </c:pt>
                <c:pt idx="3">
                  <c:v>438.34465999999998</c:v>
                </c:pt>
                <c:pt idx="4">
                  <c:v>444.86360100000002</c:v>
                </c:pt>
                <c:pt idx="5">
                  <c:v>1043.208253</c:v>
                </c:pt>
                <c:pt idx="6">
                  <c:v>4861.2778448499994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0-4AD3-88EC-EDF4C8896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0300079"/>
        <c:axId val="1"/>
      </c:barChart>
      <c:catAx>
        <c:axId val="1310300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31030007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600">
                <a:latin typeface="Century Gothic" panose="020B0502020202020204" pitchFamily="34" charset="0"/>
              </a:rPr>
              <a:t>По количеству одобренных  ДГ</a:t>
            </a:r>
          </a:p>
        </c:rich>
      </c:tx>
      <c:layout>
        <c:manualLayout>
          <c:xMode val="edge"/>
          <c:yMode val="edge"/>
          <c:x val="0.18134209345586416"/>
          <c:y val="1.72528366991836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203150230462622"/>
          <c:y val="0.11201861712119086"/>
          <c:w val="0.59829176420515018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2020г.'!$A$3:$A$21</c:f>
              <c:strCache>
                <c:ptCount val="19"/>
                <c:pt idx="0">
                  <c:v>Жамбылская область</c:v>
                </c:pt>
                <c:pt idx="1">
                  <c:v>Карагандинская область</c:v>
                </c:pt>
                <c:pt idx="2">
                  <c:v>СКО</c:v>
                </c:pt>
                <c:pt idx="3">
                  <c:v>РФ по области Улытау</c:v>
                </c:pt>
                <c:pt idx="4">
                  <c:v>г.Шымкент</c:v>
                </c:pt>
                <c:pt idx="5">
                  <c:v>Туркестанская область</c:v>
                </c:pt>
                <c:pt idx="6">
                  <c:v>РФ по области Абай</c:v>
                </c:pt>
                <c:pt idx="7">
                  <c:v>Акмолинская область</c:v>
                </c:pt>
                <c:pt idx="8">
                  <c:v>ВКО</c:v>
                </c:pt>
                <c:pt idx="9">
                  <c:v>Кызылординская область</c:v>
                </c:pt>
                <c:pt idx="10">
                  <c:v>Павлодарская область</c:v>
                </c:pt>
                <c:pt idx="11">
                  <c:v>РФ по области Жетiсу</c:v>
                </c:pt>
                <c:pt idx="12">
                  <c:v>Алматинская область</c:v>
                </c:pt>
                <c:pt idx="13">
                  <c:v>Атырауская область</c:v>
                </c:pt>
                <c:pt idx="14">
                  <c:v>Костанайская область</c:v>
                </c:pt>
                <c:pt idx="15">
                  <c:v>г.Астана</c:v>
                </c:pt>
                <c:pt idx="16">
                  <c:v>ЗКО</c:v>
                </c:pt>
                <c:pt idx="17">
                  <c:v>г.Алматы</c:v>
                </c:pt>
                <c:pt idx="18">
                  <c:v>Актюбинская область</c:v>
                </c:pt>
              </c:strCache>
            </c:strRef>
          </c:cat>
          <c:val>
            <c:numRef>
              <c:f>'Одобренные РФ 2020г.'!$B$3:$B$21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 formatCode="_-* #\ ##0_р_._-;\-* #\ ##0_р_._-;_-* &quot;-&quot;??_р_._-;_-@_-">
                  <c:v>1</c:v>
                </c:pt>
                <c:pt idx="4">
                  <c:v>2</c:v>
                </c:pt>
                <c:pt idx="5">
                  <c:v>4</c:v>
                </c:pt>
                <c:pt idx="6" formatCode="#,##0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 formatCode="_-* #\ ##0_р_._-;\-* #\ ##0_р_._-;_-* &quot;-&quot;??_р_._-;_-@_-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7</c:v>
                </c:pt>
                <c:pt idx="17">
                  <c:v>12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1C-402F-B78B-77CA9669E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574271"/>
        <c:axId val="1"/>
      </c:barChart>
      <c:catAx>
        <c:axId val="130757427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757427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3F255-3293-496A-B28A-7655CE334B0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12873-C21D-49AD-A64E-816FF1651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5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2C2B3-BA29-42C8-856D-2F64D2776074}" type="datetimeFigureOut">
              <a:rPr lang="ru-KZ" smtClean="0"/>
              <a:t>07.03.2024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E76DB-437F-4A03-BF90-72E89C0BC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367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E76DB-437F-4A03-BF90-72E89C0BCFB3}" type="slidenum">
              <a:rPr lang="ru-KZ" smtClean="0"/>
              <a:t>9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660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1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9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1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5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6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8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19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5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56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12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40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0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6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2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5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40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70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4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15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1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8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3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3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8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4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BC76-7F3C-4E88-BFB6-5D15A1F76879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9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2005" y="3094402"/>
            <a:ext cx="57336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sz="2000" b="1" kern="0" dirty="0">
                <a:solidFill>
                  <a:prstClr val="white"/>
                </a:solidFill>
                <a:latin typeface="Century Gothic" panose="020B0502020202020204" pitchFamily="34" charset="0"/>
                <a:ea typeface="+mj-ea"/>
                <a:cs typeface="+mj-cs"/>
              </a:rPr>
              <a:t>Единая комплексная программа (гарантирование по кредиту в рамках Совместного приказа министерств)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DC1CD-1317-FDFC-63A3-96476F7A4016}"/>
              </a:ext>
            </a:extLst>
          </p:cNvPr>
          <p:cNvSpPr txBox="1">
            <a:spLocks/>
          </p:cNvSpPr>
          <p:nvPr/>
        </p:nvSpPr>
        <p:spPr>
          <a:xfrm>
            <a:off x="4127619" y="6358255"/>
            <a:ext cx="4119073" cy="3843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2024 г.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0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6511895" y="906535"/>
            <a:ext cx="33178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 период с 2010г. по 01.03.2024г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837" y="916133"/>
            <a:ext cx="6622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24380"/>
              </p:ext>
            </p:extLst>
          </p:nvPr>
        </p:nvGraphicFramePr>
        <p:xfrm>
          <a:off x="606669" y="1418516"/>
          <a:ext cx="9223032" cy="2111891"/>
        </p:xfrm>
        <a:graphic>
          <a:graphicData uri="http://schemas.openxmlformats.org/drawingml/2006/table">
            <a:tbl>
              <a:tblPr firstRow="1" bandRow="1"/>
              <a:tblGrid>
                <a:gridCol w="3159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5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392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Направление 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Подписано ДГ</a:t>
                      </a: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Общая сумма заключенных кредитов, млрд. тенге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Сумма заключенных гарантий, млрд. тенге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11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ДКБ-2020/ДКБ-2025/Нацпроект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Единая комплексная программа(ЕКП)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58 942</a:t>
                      </a: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1 469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696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Экономика простых вещей (ЭПВ) 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436</a:t>
                      </a: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119</a:t>
                      </a:r>
                      <a:endParaRPr kumimoji="0" lang="kk-KZ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51,5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4409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D48F1E-DAC2-8E5F-62FD-AC11EA4CBB39}"/>
              </a:ext>
            </a:extLst>
          </p:cNvPr>
          <p:cNvSpPr/>
          <p:nvPr/>
        </p:nvSpPr>
        <p:spPr>
          <a:xfrm>
            <a:off x="521293" y="4307968"/>
            <a:ext cx="641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итого по инструменту гарантирование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1BDEECC-AD1C-2E59-4AD1-B0A4BF1BE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73436"/>
              </p:ext>
            </p:extLst>
          </p:nvPr>
        </p:nvGraphicFramePr>
        <p:xfrm>
          <a:off x="521293" y="4879730"/>
          <a:ext cx="9428050" cy="1019907"/>
        </p:xfrm>
        <a:graphic>
          <a:graphicData uri="http://schemas.openxmlformats.org/drawingml/2006/table">
            <a:tbl>
              <a:tblPr firstRow="1" bandRow="1"/>
              <a:tblGrid>
                <a:gridCol w="2295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93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Одобрено Фондом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Подписано ДГ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Общая сумма кредитов, млрд. тенге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Сумма гарантий, млрд. тенге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70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313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209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14,3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D5BFD7-01AD-681F-19C8-6EBCFAEE3836}"/>
              </a:ext>
            </a:extLst>
          </p:cNvPr>
          <p:cNvSpPr/>
          <p:nvPr/>
        </p:nvSpPr>
        <p:spPr>
          <a:xfrm>
            <a:off x="6369442" y="3928696"/>
            <a:ext cx="3602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2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по состоянию с 01.01.2023г. по 01.03.2024г</a:t>
            </a:r>
          </a:p>
        </p:txBody>
      </p:sp>
    </p:spTree>
    <p:extLst>
      <p:ext uri="{BB962C8B-B14F-4D97-AF65-F5344CB8AC3E}">
        <p14:creationId xmlns:p14="http://schemas.microsoft.com/office/powerpoint/2010/main" val="108066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912" y="222636"/>
            <a:ext cx="7667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53423" y="1209858"/>
            <a:ext cx="1981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01.01.2010г. по 01.03.</a:t>
            </a: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24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31885" y="6070481"/>
            <a:ext cx="10190283" cy="86870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ДГ-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58 942 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1 469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697 млрд. тенге. 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7E032C0-18FD-03E5-FF69-97357B044A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167171"/>
              </p:ext>
            </p:extLst>
          </p:nvPr>
        </p:nvGraphicFramePr>
        <p:xfrm>
          <a:off x="204399" y="1568923"/>
          <a:ext cx="4989680" cy="450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2F2E46A-688A-C9E5-9863-9B13394C3A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182268"/>
              </p:ext>
            </p:extLst>
          </p:nvPr>
        </p:nvGraphicFramePr>
        <p:xfrm>
          <a:off x="5266592" y="1635369"/>
          <a:ext cx="5055576" cy="443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100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99759" y="1209858"/>
            <a:ext cx="2181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01.01.2010г. по 01.03.24г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104" y="214247"/>
            <a:ext cx="6772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БВУ)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218290" y="6304617"/>
            <a:ext cx="10333172" cy="66738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ЦентрКредит», АО «Народный Банк Казахстана»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 АО «Банк ЦентрКредит», АО «Народный Банк Казахстана»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84DBF4C3-8388-87EF-0978-147E717C93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677285"/>
              </p:ext>
            </p:extLst>
          </p:nvPr>
        </p:nvGraphicFramePr>
        <p:xfrm>
          <a:off x="129770" y="1568856"/>
          <a:ext cx="5216135" cy="465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38E77D5-3968-E89D-59A2-A889758DCB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010132"/>
              </p:ext>
            </p:extLst>
          </p:nvPr>
        </p:nvGraphicFramePr>
        <p:xfrm>
          <a:off x="5168868" y="1568856"/>
          <a:ext cx="5365192" cy="474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747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6333" y="256193"/>
            <a:ext cx="758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ДГ(в разрезе регионов 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84352" y="1235898"/>
            <a:ext cx="17892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 01.01. по 01.03.2024г.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296333" y="5975217"/>
            <a:ext cx="9955589" cy="85534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Актюбинская область,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endParaRPr lang="ru-RU" sz="1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Павлодарская область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907E748-4785-3918-8777-18EB75BA4A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024351"/>
              </p:ext>
            </p:extLst>
          </p:nvPr>
        </p:nvGraphicFramePr>
        <p:xfrm>
          <a:off x="365414" y="1745154"/>
          <a:ext cx="4908713" cy="420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9CB058-8545-F5B9-A519-2B678646DA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859357"/>
              </p:ext>
            </p:extLst>
          </p:nvPr>
        </p:nvGraphicFramePr>
        <p:xfrm>
          <a:off x="4941277" y="1769327"/>
          <a:ext cx="5310645" cy="418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850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01.03.24г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55576" y="231318"/>
            <a:ext cx="7272808" cy="59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информация по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подписанным ДГ(в разрезе БВУ)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10507" y="6082588"/>
            <a:ext cx="10038362" cy="59347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 Кредит» , АО «</a:t>
            </a:r>
            <a:r>
              <a:rPr lang="en-US" sz="1200" dirty="0" err="1">
                <a:latin typeface="Century Gothic" panose="020B0502020202020204" pitchFamily="34" charset="0"/>
                <a:cs typeface="Times New Roman" pitchFamily="18" charset="0"/>
              </a:rPr>
              <a:t>Bereke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 » 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:- АО «Банк Центр Кредит», АО «</a:t>
            </a:r>
            <a:r>
              <a:rPr lang="en-US" sz="1200" dirty="0" err="1">
                <a:latin typeface="Century Gothic" panose="020B0502020202020204" pitchFamily="34" charset="0"/>
                <a:cs typeface="Times New Roman" pitchFamily="18" charset="0"/>
              </a:rPr>
              <a:t>Bereke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 »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B06635-B3D9-E440-3906-B9F1E120A7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352092"/>
              </p:ext>
            </p:extLst>
          </p:nvPr>
        </p:nvGraphicFramePr>
        <p:xfrm>
          <a:off x="310507" y="1683830"/>
          <a:ext cx="5035399" cy="433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D147DFF-4BCE-CCC4-8136-05B58511D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384739"/>
              </p:ext>
            </p:extLst>
          </p:nvPr>
        </p:nvGraphicFramePr>
        <p:xfrm>
          <a:off x="5456881" y="1683830"/>
          <a:ext cx="4924425" cy="433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007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01.0</a:t>
            </a: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284" y="226503"/>
            <a:ext cx="7407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28187" y="6093560"/>
            <a:ext cx="10406424" cy="879807"/>
          </a:xfrm>
          <a:prstGeom prst="rect">
            <a:avLst/>
          </a:prstGeom>
          <a:solidFill>
            <a:srgbClr val="F2DCDB">
              <a:alpha val="50196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Итого по гарантированию на 01.03.2024 г. –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104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7,8 млрд. тенге 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из них 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3,9 млрд. тенге. 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446FC19-0DE6-AC60-228C-7D7CCCEE9E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57865"/>
              </p:ext>
            </p:extLst>
          </p:nvPr>
        </p:nvGraphicFramePr>
        <p:xfrm>
          <a:off x="56635" y="1767254"/>
          <a:ext cx="5289271" cy="432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F604298C-571B-BDD8-D48D-6060B91A8B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435009"/>
              </p:ext>
            </p:extLst>
          </p:nvPr>
        </p:nvGraphicFramePr>
        <p:xfrm>
          <a:off x="5440137" y="1767254"/>
          <a:ext cx="4925993" cy="432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677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89563" y="1209858"/>
            <a:ext cx="24099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</a:t>
            </a: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03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284" y="226503"/>
            <a:ext cx="7407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Одобренные, но не подписанные в БВУ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237193" y="5879507"/>
            <a:ext cx="10144589" cy="917830"/>
          </a:xfrm>
          <a:prstGeom prst="rect">
            <a:avLst/>
          </a:prstGeom>
          <a:solidFill>
            <a:srgbClr val="F2DCDB">
              <a:alpha val="50196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 Кредит» , АО «</a:t>
            </a:r>
            <a:r>
              <a:rPr lang="en-US" sz="1200" dirty="0" err="1">
                <a:latin typeface="Century Gothic" panose="020B0502020202020204" pitchFamily="34" charset="0"/>
                <a:cs typeface="Times New Roman" pitchFamily="18" charset="0"/>
              </a:rPr>
              <a:t>Bereke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Bank»</a:t>
            </a:r>
            <a:endParaRPr lang="ru-RU" sz="1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:- АО «Банк Центр Кредит» , АО «</a:t>
            </a:r>
            <a:r>
              <a:rPr lang="en-US" sz="1200" dirty="0" err="1">
                <a:latin typeface="Century Gothic" panose="020B0502020202020204" pitchFamily="34" charset="0"/>
                <a:cs typeface="Times New Roman" pitchFamily="18" charset="0"/>
              </a:rPr>
              <a:t>Bereke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Bank» 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392219D-F94D-C0A9-495E-8F8083149A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287058"/>
              </p:ext>
            </p:extLst>
          </p:nvPr>
        </p:nvGraphicFramePr>
        <p:xfrm>
          <a:off x="394284" y="1595159"/>
          <a:ext cx="4951622" cy="419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277AA78-98C6-E3C1-3150-F48A083FF6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56833"/>
              </p:ext>
            </p:extLst>
          </p:nvPr>
        </p:nvGraphicFramePr>
        <p:xfrm>
          <a:off x="5345906" y="1595158"/>
          <a:ext cx="4837139" cy="419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280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</a:t>
            </a: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03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317722" y="5890753"/>
            <a:ext cx="9864503" cy="91812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 59 046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1 4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7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7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700,7 млрд. тенге.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9575" y="123825"/>
            <a:ext cx="769081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Гарантирование:</a:t>
            </a:r>
            <a:r>
              <a:rPr kumimoji="0" lang="en-US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Профинансированные проекты в разрезе отраслей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42E5C6E2-AA3B-1374-C8CB-A8799BB196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018596"/>
              </p:ext>
            </p:extLst>
          </p:nvPr>
        </p:nvGraphicFramePr>
        <p:xfrm>
          <a:off x="317722" y="1099038"/>
          <a:ext cx="9864504" cy="485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0738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15444</TotalTime>
  <Words>503</Words>
  <Application>Microsoft Office PowerPoint</Application>
  <PresentationFormat>Произвольный</PresentationFormat>
  <Paragraphs>67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Century Gothic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Абзал Ағыбайұлы Қуандық</dc:creator>
  <cp:lastModifiedBy>Динара Кунанбаева</cp:lastModifiedBy>
  <cp:revision>470</cp:revision>
  <cp:lastPrinted>2023-05-10T07:33:31Z</cp:lastPrinted>
  <dcterms:created xsi:type="dcterms:W3CDTF">2022-06-24T10:22:17Z</dcterms:created>
  <dcterms:modified xsi:type="dcterms:W3CDTF">2024-03-07T11:45:22Z</dcterms:modified>
</cp:coreProperties>
</file>